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1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Bold" panose="020F0502020204030203" charset="0"/>
      <p:regular r:id="rId36"/>
      <p:bold r:id="rId37"/>
      <p:italic r:id="rId38"/>
      <p:boldItalic r:id="rId39"/>
    </p:embeddedFont>
    <p:embeddedFont>
      <p:font typeface="Noto Sans" panose="020B0502040504020204" pitchFamily="34" charset="0"/>
      <p:regular r:id="rId40"/>
      <p:bold r:id="rId41"/>
      <p:italic r:id="rId42"/>
      <p:boldItalic r:id="rId43"/>
    </p:embeddedFont>
    <p:embeddedFont>
      <p:font typeface="Noto Sans Bold" panose="020B0802040504020204" charset="0"/>
      <p:regular r:id="rId44"/>
      <p:bold r:id="rId45"/>
    </p:embeddedFont>
    <p:embeddedFont>
      <p:font typeface="Open Sans Bold" panose="020B0604020202020204" charset="0"/>
      <p:regular r:id="rId46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Open Sauce" panose="020B0604020202020204" charset="0"/>
      <p:regular r:id="rId52"/>
    </p:embeddedFont>
    <p:embeddedFont>
      <p:font typeface="Open Sauce Bold" panose="020B0604020202020204" charset="0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4" d="100"/>
          <a:sy n="54" d="100"/>
        </p:scale>
        <p:origin x="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png"/><Relationship Id="rId21" Type="http://schemas.openxmlformats.org/officeDocument/2006/relationships/image" Target="../media/image65.svg"/><Relationship Id="rId42" Type="http://schemas.openxmlformats.org/officeDocument/2006/relationships/image" Target="../media/image15.png"/><Relationship Id="rId47" Type="http://schemas.openxmlformats.org/officeDocument/2006/relationships/image" Target="../media/image89.svg"/><Relationship Id="rId63" Type="http://schemas.openxmlformats.org/officeDocument/2006/relationships/image" Target="../media/image103.svg"/><Relationship Id="rId68" Type="http://schemas.openxmlformats.org/officeDocument/2006/relationships/image" Target="../media/image106.png"/><Relationship Id="rId16" Type="http://schemas.openxmlformats.org/officeDocument/2006/relationships/image" Target="../media/image60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svg"/><Relationship Id="rId40" Type="http://schemas.openxmlformats.org/officeDocument/2006/relationships/image" Target="../media/image84.png"/><Relationship Id="rId45" Type="http://schemas.openxmlformats.org/officeDocument/2006/relationships/image" Target="../media/image87.svg"/><Relationship Id="rId53" Type="http://schemas.openxmlformats.org/officeDocument/2006/relationships/image" Target="../media/image95.svg"/><Relationship Id="rId58" Type="http://schemas.openxmlformats.org/officeDocument/2006/relationships/image" Target="../media/image100.png"/><Relationship Id="rId66" Type="http://schemas.openxmlformats.org/officeDocument/2006/relationships/image" Target="../media/image19.png"/><Relationship Id="rId74" Type="http://schemas.openxmlformats.org/officeDocument/2006/relationships/image" Target="../media/image112.png"/><Relationship Id="rId79" Type="http://schemas.openxmlformats.org/officeDocument/2006/relationships/image" Target="../media/image117.svg"/><Relationship Id="rId5" Type="http://schemas.openxmlformats.org/officeDocument/2006/relationships/image" Target="../media/image49.svg"/><Relationship Id="rId61" Type="http://schemas.openxmlformats.org/officeDocument/2006/relationships/image" Target="../media/image18.svg"/><Relationship Id="rId19" Type="http://schemas.openxmlformats.org/officeDocument/2006/relationships/image" Target="../media/image6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svg"/><Relationship Id="rId30" Type="http://schemas.openxmlformats.org/officeDocument/2006/relationships/image" Target="../media/image74.png"/><Relationship Id="rId35" Type="http://schemas.openxmlformats.org/officeDocument/2006/relationships/image" Target="../media/image79.svg"/><Relationship Id="rId43" Type="http://schemas.openxmlformats.org/officeDocument/2006/relationships/image" Target="../media/image16.sv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64" Type="http://schemas.openxmlformats.org/officeDocument/2006/relationships/image" Target="../media/image104.png"/><Relationship Id="rId69" Type="http://schemas.openxmlformats.org/officeDocument/2006/relationships/image" Target="../media/image107.svg"/><Relationship Id="rId77" Type="http://schemas.openxmlformats.org/officeDocument/2006/relationships/image" Target="../media/image115.svg"/><Relationship Id="rId8" Type="http://schemas.openxmlformats.org/officeDocument/2006/relationships/image" Target="../media/image52.png"/><Relationship Id="rId51" Type="http://schemas.openxmlformats.org/officeDocument/2006/relationships/image" Target="../media/image93.svg"/><Relationship Id="rId72" Type="http://schemas.openxmlformats.org/officeDocument/2006/relationships/image" Target="../media/image110.png"/><Relationship Id="rId3" Type="http://schemas.openxmlformats.org/officeDocument/2006/relationships/image" Target="../media/image47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33" Type="http://schemas.openxmlformats.org/officeDocument/2006/relationships/image" Target="../media/image77.svg"/><Relationship Id="rId38" Type="http://schemas.openxmlformats.org/officeDocument/2006/relationships/image" Target="../media/image82.png"/><Relationship Id="rId46" Type="http://schemas.openxmlformats.org/officeDocument/2006/relationships/image" Target="../media/image88.png"/><Relationship Id="rId59" Type="http://schemas.openxmlformats.org/officeDocument/2006/relationships/image" Target="../media/image101.svg"/><Relationship Id="rId67" Type="http://schemas.openxmlformats.org/officeDocument/2006/relationships/image" Target="../media/image20.svg"/><Relationship Id="rId20" Type="http://schemas.openxmlformats.org/officeDocument/2006/relationships/image" Target="../media/image64.png"/><Relationship Id="rId41" Type="http://schemas.openxmlformats.org/officeDocument/2006/relationships/image" Target="../media/image85.svg"/><Relationship Id="rId54" Type="http://schemas.openxmlformats.org/officeDocument/2006/relationships/image" Target="../media/image96.png"/><Relationship Id="rId62" Type="http://schemas.openxmlformats.org/officeDocument/2006/relationships/image" Target="../media/image102.png"/><Relationship Id="rId70" Type="http://schemas.openxmlformats.org/officeDocument/2006/relationships/image" Target="../media/image108.png"/><Relationship Id="rId75" Type="http://schemas.openxmlformats.org/officeDocument/2006/relationships/image" Target="../media/image1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1.svg"/><Relationship Id="rId57" Type="http://schemas.openxmlformats.org/officeDocument/2006/relationships/image" Target="../media/image99.svg"/><Relationship Id="rId10" Type="http://schemas.openxmlformats.org/officeDocument/2006/relationships/image" Target="../media/image54.png"/><Relationship Id="rId31" Type="http://schemas.openxmlformats.org/officeDocument/2006/relationships/image" Target="../media/image75.sv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7.png"/><Relationship Id="rId65" Type="http://schemas.openxmlformats.org/officeDocument/2006/relationships/image" Target="../media/image105.svg"/><Relationship Id="rId73" Type="http://schemas.openxmlformats.org/officeDocument/2006/relationships/image" Target="../media/image111.svg"/><Relationship Id="rId78" Type="http://schemas.openxmlformats.org/officeDocument/2006/relationships/image" Target="../media/image116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9" Type="http://schemas.openxmlformats.org/officeDocument/2006/relationships/image" Target="../media/image83.svg"/><Relationship Id="rId34" Type="http://schemas.openxmlformats.org/officeDocument/2006/relationships/image" Target="../media/image78.png"/><Relationship Id="rId50" Type="http://schemas.openxmlformats.org/officeDocument/2006/relationships/image" Target="../media/image92.png"/><Relationship Id="rId55" Type="http://schemas.openxmlformats.org/officeDocument/2006/relationships/image" Target="../media/image97.svg"/><Relationship Id="rId76" Type="http://schemas.openxmlformats.org/officeDocument/2006/relationships/image" Target="../media/image114.png"/><Relationship Id="rId7" Type="http://schemas.openxmlformats.org/officeDocument/2006/relationships/image" Target="../media/image51.svg"/><Relationship Id="rId71" Type="http://schemas.openxmlformats.org/officeDocument/2006/relationships/image" Target="../media/image109.svg"/><Relationship Id="rId2" Type="http://schemas.openxmlformats.org/officeDocument/2006/relationships/image" Target="../media/image46.png"/><Relationship Id="rId29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21" t="8474" r="3225" b="354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7" y="3625034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" y="3625034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" y="6065917"/>
            <a:ext cx="2233556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7377" y="6147589"/>
            <a:ext cx="7690623" cy="514377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29968" y="4240927"/>
            <a:ext cx="139597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rgbClr val="12222B"/>
                </a:solidFill>
                <a:latin typeface="Open Sans Bold"/>
              </a:rPr>
              <a:t>Stadium stand extension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t="1058" b="1058"/>
          <a:stretch>
            <a:fillRect/>
          </a:stretch>
        </p:blipFill>
        <p:spPr>
          <a:xfrm>
            <a:off x="8563232" y="-2198801"/>
            <a:ext cx="10314753" cy="1355211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52993" y="4280048"/>
            <a:ext cx="10335007" cy="2002317"/>
            <a:chOff x="0" y="0"/>
            <a:chExt cx="2721977" cy="527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52993" y="8284683"/>
            <a:ext cx="10335007" cy="2002317"/>
            <a:chOff x="0" y="0"/>
            <a:chExt cx="2721977" cy="5273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/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Presentation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EA6F-E2E6-B522-F45A-7DF7F3AC23AE}"/>
              </a:ext>
            </a:extLst>
          </p:cNvPr>
          <p:cNvSpPr txBox="1"/>
          <p:nvPr/>
        </p:nvSpPr>
        <p:spPr>
          <a:xfrm>
            <a:off x="1055594" y="3918584"/>
            <a:ext cx="7600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owners</a:t>
            </a:r>
            <a:r>
              <a:rPr lang="fr-FR" dirty="0"/>
              <a:t> of a football stadium in West LONDON, to help in the initial planning phases for the </a:t>
            </a:r>
            <a:r>
              <a:rPr lang="fr-FR" dirty="0" err="1"/>
              <a:t>domilition</a:t>
            </a:r>
            <a:r>
              <a:rPr lang="fr-FR" dirty="0"/>
              <a:t> and </a:t>
            </a:r>
            <a:r>
              <a:rPr lang="fr-FR" dirty="0" err="1"/>
              <a:t>development</a:t>
            </a:r>
            <a:r>
              <a:rPr lang="fr-FR" dirty="0"/>
              <a:t> of the Riverside stand.</a:t>
            </a:r>
          </a:p>
          <a:p>
            <a:r>
              <a:rPr lang="fr-FR" dirty="0"/>
              <a:t>Over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decades</a:t>
            </a:r>
            <a:r>
              <a:rPr lang="fr-FR" dirty="0"/>
              <a:t>, </a:t>
            </a:r>
            <a:r>
              <a:rPr lang="fr-FR" dirty="0" err="1"/>
              <a:t>attendance</a:t>
            </a:r>
            <a:r>
              <a:rPr lang="fr-FR" dirty="0"/>
              <a:t> has been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growing</a:t>
            </a:r>
            <a:r>
              <a:rPr lang="fr-FR" dirty="0"/>
              <a:t> to the point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stadium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soon</a:t>
            </a:r>
            <a:r>
              <a:rPr lang="fr-FR" dirty="0"/>
              <a:t> no longer </a:t>
            </a:r>
            <a:r>
              <a:rPr lang="fr-FR" dirty="0" err="1"/>
              <a:t>be</a:t>
            </a:r>
            <a:r>
              <a:rPr lang="fr-FR" dirty="0"/>
              <a:t> large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projected</a:t>
            </a:r>
            <a:r>
              <a:rPr lang="fr-FR" dirty="0"/>
              <a:t> ticket sales. In light of </a:t>
            </a:r>
            <a:r>
              <a:rPr lang="fr-FR" dirty="0" err="1"/>
              <a:t>this</a:t>
            </a:r>
            <a:r>
              <a:rPr lang="fr-FR" dirty="0"/>
              <a:t>, the </a:t>
            </a:r>
            <a:r>
              <a:rPr lang="fr-FR" dirty="0" err="1"/>
              <a:t>owners</a:t>
            </a:r>
            <a:r>
              <a:rPr lang="fr-FR" dirty="0"/>
              <a:t> are </a:t>
            </a:r>
            <a:r>
              <a:rPr lang="fr-FR" dirty="0" err="1"/>
              <a:t>considering</a:t>
            </a:r>
            <a:r>
              <a:rPr lang="fr-FR" dirty="0"/>
              <a:t> plans to </a:t>
            </a:r>
            <a:r>
              <a:rPr lang="fr-FR" dirty="0" err="1"/>
              <a:t>redevelop</a:t>
            </a:r>
            <a:r>
              <a:rPr lang="fr-FR" dirty="0"/>
              <a:t> one of the four stands at the stadium. The new stand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toi </a:t>
            </a:r>
            <a:r>
              <a:rPr lang="fr-FR" dirty="0" err="1"/>
              <a:t>increase</a:t>
            </a:r>
            <a:r>
              <a:rPr lang="fr-FR" dirty="0"/>
              <a:t> the </a:t>
            </a:r>
            <a:r>
              <a:rPr lang="fr-FR" dirty="0" err="1"/>
              <a:t>seating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at the stadium.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Picture 2" descr="Stadium Photos, Download The BEST Free Stadium Stock Photos &amp; HD Images">
            <a:extLst>
              <a:ext uri="{FF2B5EF4-FFF2-40B4-BE49-F238E27FC236}">
                <a16:creationId xmlns:a16="http://schemas.microsoft.com/office/drawing/2014/main" id="{0EC319E2-7E0D-BD3E-69D8-FD393B92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125146"/>
            <a:ext cx="8229600" cy="617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87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5007" y="3241790"/>
            <a:ext cx="2261443" cy="1970617"/>
            <a:chOff x="0" y="0"/>
            <a:chExt cx="3015257" cy="262749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36C5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09732" y="1743412"/>
              <a:ext cx="995793" cy="690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43783" y="3241790"/>
            <a:ext cx="2261443" cy="1970617"/>
            <a:chOff x="0" y="0"/>
            <a:chExt cx="3015257" cy="262749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009732" y="1743412"/>
              <a:ext cx="995793" cy="690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52679" y="5735180"/>
            <a:ext cx="3086100" cy="3230769"/>
            <a:chOff x="0" y="-38100"/>
            <a:chExt cx="812800" cy="8509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Best </a:t>
              </a:r>
              <a:r>
                <a:rPr lang="fr-FR" sz="2800" b="1" dirty="0" err="1">
                  <a:solidFill>
                    <a:schemeClr val="bg1"/>
                  </a:solidFill>
                </a:rPr>
                <a:t>seats</a:t>
              </a:r>
              <a:r>
                <a:rPr lang="fr-FR" sz="2800" b="1" dirty="0">
                  <a:solidFill>
                    <a:schemeClr val="bg1"/>
                  </a:solidFill>
                </a:rPr>
                <a:t> options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GOOGLE SLIDES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600950" y="5879841"/>
            <a:ext cx="3086100" cy="552758"/>
            <a:chOff x="0" y="0"/>
            <a:chExt cx="812800" cy="145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NPV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POWERPOINT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76526" y="5735180"/>
            <a:ext cx="3592155" cy="3230769"/>
            <a:chOff x="-133282" y="-38100"/>
            <a:chExt cx="946082" cy="850900"/>
          </a:xfrm>
        </p:grpSpPr>
        <p:sp>
          <p:nvSpPr>
            <p:cNvPr id="32" name="Freeform 32"/>
            <p:cNvSpPr/>
            <p:nvPr/>
          </p:nvSpPr>
          <p:spPr>
            <a:xfrm>
              <a:off x="-133282" y="0"/>
              <a:ext cx="946082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Interactive Dashboard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CANVA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What are the objectives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As an investment the Net Present Value is mandatory. It will be need to be compounded monthly </a:t>
            </a:r>
            <a:r>
              <a:rPr lang="en-US" sz="2000" u="none" dirty="0" err="1">
                <a:solidFill>
                  <a:srgbClr val="000000"/>
                </a:solidFill>
                <a:latin typeface="Noto Sans"/>
              </a:rPr>
              <a:t>whith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a 15% rate.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3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In order to determine the best configuration for the new stand, we must determine the best seat option to have less potential lost and accept the projected ticket sales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213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fr-FR" sz="2000" dirty="0">
                <a:solidFill>
                  <a:srgbClr val="000000"/>
                </a:solidFill>
                <a:latin typeface="Noto Sans"/>
              </a:rPr>
              <a:t>B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uilding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an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interctative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dashboard to offer the owners a way to quickly see every option they have on this project And help them make their choices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1" name="Graphic 50" descr="Group of men outline">
            <a:extLst>
              <a:ext uri="{FF2B5EF4-FFF2-40B4-BE49-F238E27FC236}">
                <a16:creationId xmlns:a16="http://schemas.microsoft.com/office/drawing/2014/main" id="{1D422611-1C24-9EF9-C9B9-EB912E004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19" y="3360500"/>
            <a:ext cx="1666820" cy="1666820"/>
          </a:xfrm>
          <a:prstGeom prst="rect">
            <a:avLst/>
          </a:prstGeom>
        </p:spPr>
      </p:pic>
      <p:grpSp>
        <p:nvGrpSpPr>
          <p:cNvPr id="52" name="Group 2">
            <a:extLst>
              <a:ext uri="{FF2B5EF4-FFF2-40B4-BE49-F238E27FC236}">
                <a16:creationId xmlns:a16="http://schemas.microsoft.com/office/drawing/2014/main" id="{8CFE5BA2-7B02-1599-96FC-78A1C316D2B6}"/>
              </a:ext>
            </a:extLst>
          </p:cNvPr>
          <p:cNvGrpSpPr/>
          <p:nvPr/>
        </p:nvGrpSpPr>
        <p:grpSpPr>
          <a:xfrm>
            <a:off x="8004395" y="3307697"/>
            <a:ext cx="2261443" cy="1602579"/>
            <a:chOff x="0" y="0"/>
            <a:chExt cx="3015257" cy="2627490"/>
          </a:xfrm>
          <a:solidFill>
            <a:srgbClr val="00B050"/>
          </a:solidFill>
        </p:grpSpPr>
        <p:grpSp>
          <p:nvGrpSpPr>
            <p:cNvPr id="53" name="Group 3">
              <a:extLst>
                <a:ext uri="{FF2B5EF4-FFF2-40B4-BE49-F238E27FC236}">
                  <a16:creationId xmlns:a16="http://schemas.microsoft.com/office/drawing/2014/main" id="{144D14F9-C089-AD3C-424A-233518B11700}"/>
                </a:ext>
              </a:extLst>
            </p:cNvPr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  <a:grpFill/>
          </p:grpSpPr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5A2B8D00-E3D5-4216-6A2D-D061E90A29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</p:spPr>
          </p:sp>
          <p:sp>
            <p:nvSpPr>
              <p:cNvPr id="56" name="TextBox 5">
                <a:extLst>
                  <a:ext uri="{FF2B5EF4-FFF2-40B4-BE49-F238E27FC236}">
                    <a16:creationId xmlns:a16="http://schemas.microsoft.com/office/drawing/2014/main" id="{026DAD93-05C3-4F65-1F46-400E51D6926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3BB2C4C9-AFA4-A34F-0574-4CAAE0D58CCE}"/>
                </a:ext>
              </a:extLst>
            </p:cNvPr>
            <p:cNvSpPr txBox="1"/>
            <p:nvPr/>
          </p:nvSpPr>
          <p:spPr>
            <a:xfrm>
              <a:off x="1009732" y="1743412"/>
              <a:ext cx="995793" cy="69026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8" name="Graphic 57" descr="Upward trend with solid fill">
            <a:extLst>
              <a:ext uri="{FF2B5EF4-FFF2-40B4-BE49-F238E27FC236}">
                <a16:creationId xmlns:a16="http://schemas.microsoft.com/office/drawing/2014/main" id="{4EBD6EEC-386C-3449-2718-91A587DB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8795" y="3303556"/>
            <a:ext cx="1656784" cy="1656784"/>
          </a:xfrm>
          <a:prstGeom prst="rect">
            <a:avLst/>
          </a:prstGeom>
        </p:spPr>
      </p:pic>
      <p:pic>
        <p:nvPicPr>
          <p:cNvPr id="60" name="Graphic 59" descr="Presentation with bar chart with solid fill">
            <a:extLst>
              <a:ext uri="{FF2B5EF4-FFF2-40B4-BE49-F238E27FC236}">
                <a16:creationId xmlns:a16="http://schemas.microsoft.com/office/drawing/2014/main" id="{7FA30D75-17A1-488D-3996-DCA5147DB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50609" y="3438690"/>
            <a:ext cx="1447789" cy="1447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93760"/>
            <a:ext cx="3433112" cy="598083"/>
            <a:chOff x="0" y="0"/>
            <a:chExt cx="904194" cy="157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The </a:t>
            </a:r>
            <a:r>
              <a:rPr lang="en-US" sz="7988" dirty="0" err="1">
                <a:solidFill>
                  <a:srgbClr val="12222B"/>
                </a:solidFill>
                <a:latin typeface="Open Sans Bold"/>
              </a:rPr>
              <a:t>Datas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574683"/>
            <a:ext cx="350119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LETS GET STARTED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EA6F-E2E6-B522-F45A-7DF7F3AC23AE}"/>
              </a:ext>
            </a:extLst>
          </p:cNvPr>
          <p:cNvSpPr txBox="1"/>
          <p:nvPr/>
        </p:nvSpPr>
        <p:spPr>
          <a:xfrm>
            <a:off x="1028700" y="2933700"/>
            <a:ext cx="760003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To </a:t>
            </a:r>
            <a:r>
              <a:rPr lang="fr-FR" sz="2000" b="1" dirty="0" err="1"/>
              <a:t>satisfty</a:t>
            </a:r>
            <a:r>
              <a:rPr lang="fr-FR" sz="2000" b="1" dirty="0"/>
              <a:t> </a:t>
            </a:r>
            <a:r>
              <a:rPr lang="fr-FR" sz="2000" b="1" dirty="0" err="1"/>
              <a:t>this</a:t>
            </a:r>
            <a:r>
              <a:rPr lang="fr-FR" sz="2000" b="1" dirty="0"/>
              <a:t> </a:t>
            </a:r>
            <a:r>
              <a:rPr lang="fr-FR" sz="2000" b="1" dirty="0" err="1"/>
              <a:t>analysis</a:t>
            </a:r>
            <a:r>
              <a:rPr lang="fr-FR" sz="2000" b="1" dirty="0"/>
              <a:t> the </a:t>
            </a:r>
            <a:r>
              <a:rPr lang="fr-FR" sz="2000" b="1" dirty="0" err="1"/>
              <a:t>owners</a:t>
            </a:r>
            <a:r>
              <a:rPr lang="fr-FR" sz="2000" b="1" dirty="0"/>
              <a:t> </a:t>
            </a:r>
            <a:r>
              <a:rPr lang="fr-FR" sz="2000" b="1" dirty="0" err="1"/>
              <a:t>provided</a:t>
            </a:r>
            <a:r>
              <a:rPr lang="fr-FR" sz="2000" b="1" dirty="0"/>
              <a:t> us </a:t>
            </a:r>
            <a:r>
              <a:rPr lang="fr-FR" sz="2000" b="1" dirty="0" err="1"/>
              <a:t>this</a:t>
            </a:r>
            <a:r>
              <a:rPr lang="fr-FR" sz="2000" b="1" dirty="0"/>
              <a:t> datas :</a:t>
            </a:r>
          </a:p>
          <a:p>
            <a:endParaRPr lang="fr-FR" dirty="0"/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29,000 </a:t>
            </a:r>
            <a:r>
              <a:rPr lang="fr-FR" dirty="0" err="1"/>
              <a:t>seats</a:t>
            </a:r>
            <a:r>
              <a:rPr lang="fr-FR" dirty="0"/>
              <a:t>.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drop down to 19,000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The stadium host 72 </a:t>
            </a:r>
            <a:r>
              <a:rPr lang="fr-FR" dirty="0" err="1"/>
              <a:t>games</a:t>
            </a:r>
            <a:r>
              <a:rPr lang="fr-FR" dirty="0"/>
              <a:t> in a </a:t>
            </a:r>
            <a:r>
              <a:rPr lang="fr-FR" dirty="0" err="1"/>
              <a:t>year</a:t>
            </a:r>
            <a:r>
              <a:rPr lang="fr-FR" dirty="0"/>
              <a:t>. </a:t>
            </a:r>
            <a:r>
              <a:rPr lang="fr-FR" dirty="0" err="1"/>
              <a:t>From</a:t>
            </a:r>
            <a:r>
              <a:rPr lang="fr-FR" dirty="0"/>
              <a:t> April to </a:t>
            </a:r>
            <a:r>
              <a:rPr lang="fr-FR" dirty="0" err="1"/>
              <a:t>November</a:t>
            </a:r>
            <a:endParaRPr lang="fr-FR" dirty="0"/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 err="1"/>
              <a:t>Average</a:t>
            </a:r>
            <a:r>
              <a:rPr lang="fr-FR" dirty="0"/>
              <a:t> ticket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30£ plus 15£ in </a:t>
            </a:r>
            <a:r>
              <a:rPr lang="fr-FR" dirty="0" err="1"/>
              <a:t>general</a:t>
            </a:r>
            <a:r>
              <a:rPr lang="fr-FR" dirty="0"/>
              <a:t> for the </a:t>
            </a:r>
            <a:r>
              <a:rPr lang="fr-FR" dirty="0" err="1"/>
              <a:t>purchase</a:t>
            </a:r>
            <a:r>
              <a:rPr lang="fr-FR" dirty="0"/>
              <a:t> of </a:t>
            </a:r>
            <a:r>
              <a:rPr lang="fr-FR" dirty="0" err="1"/>
              <a:t>food</a:t>
            </a:r>
            <a:r>
              <a:rPr lang="fr-FR" dirty="0"/>
              <a:t>, </a:t>
            </a:r>
            <a:r>
              <a:rPr lang="fr-FR" dirty="0" err="1"/>
              <a:t>drinds</a:t>
            </a:r>
            <a:r>
              <a:rPr lang="fr-FR" dirty="0"/>
              <a:t> and </a:t>
            </a:r>
            <a:r>
              <a:rPr lang="fr-FR" dirty="0" err="1"/>
              <a:t>memorabilia</a:t>
            </a:r>
            <a:r>
              <a:rPr lang="fr-FR" dirty="0"/>
              <a:t>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year</a:t>
            </a:r>
            <a:r>
              <a:rPr lang="fr-FR" dirty="0"/>
              <a:t> by 2% at start of the building and by 25% the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immediatly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finished</a:t>
            </a:r>
            <a:r>
              <a:rPr lang="fr-FR" dirty="0"/>
              <a:t>.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by 2% </a:t>
            </a:r>
            <a:r>
              <a:rPr lang="fr-FR" dirty="0" err="1"/>
              <a:t>everyear</a:t>
            </a:r>
            <a:r>
              <a:rPr lang="fr-FR" dirty="0"/>
              <a:t>. 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Excel file </a:t>
            </a:r>
            <a:r>
              <a:rPr lang="fr-FR" dirty="0" err="1"/>
              <a:t>showing</a:t>
            </a:r>
            <a:r>
              <a:rPr lang="fr-FR" dirty="0"/>
              <a:t> the </a:t>
            </a:r>
            <a:r>
              <a:rPr lang="fr-FR" dirty="0" err="1"/>
              <a:t>forecast</a:t>
            </a:r>
            <a:r>
              <a:rPr lang="fr-FR" dirty="0"/>
              <a:t> for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tickets per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cout </a:t>
            </a:r>
            <a:r>
              <a:rPr lang="fr-FR" dirty="0" err="1"/>
              <a:t>potentially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sold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2022 to 2041.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demolition</a:t>
            </a:r>
            <a:r>
              <a:rPr lang="fr-FR" dirty="0"/>
              <a:t> and </a:t>
            </a:r>
            <a:r>
              <a:rPr lang="fr-FR" dirty="0" err="1"/>
              <a:t>buildiong</a:t>
            </a:r>
            <a:r>
              <a:rPr lang="fr-FR" dirty="0"/>
              <a:t> of the new stand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incur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of £55 million. The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the construction of 3,000 </a:t>
            </a:r>
            <a:r>
              <a:rPr lang="fr-FR" dirty="0" err="1"/>
              <a:t>seats</a:t>
            </a:r>
            <a:r>
              <a:rPr lang="fr-FR" dirty="0"/>
              <a:t>, restaurants, meeting </a:t>
            </a:r>
            <a:r>
              <a:rPr lang="fr-FR" dirty="0" err="1"/>
              <a:t>facilities</a:t>
            </a:r>
            <a:r>
              <a:rPr lang="fr-FR" dirty="0"/>
              <a:t> and bars.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owners</a:t>
            </a:r>
            <a:r>
              <a:rPr lang="fr-FR" dirty="0"/>
              <a:t> have the option of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. 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additionnal</a:t>
            </a:r>
            <a:r>
              <a:rPr lang="fr-FR" dirty="0"/>
              <a:t> 1,000 </a:t>
            </a:r>
            <a:r>
              <a:rPr lang="fr-FR" dirty="0" err="1"/>
              <a:t>seats</a:t>
            </a:r>
            <a:r>
              <a:rPr lang="fr-FR" dirty="0"/>
              <a:t>, the variable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£3 million </a:t>
            </a:r>
            <a:r>
              <a:rPr lang="fr-FR" dirty="0" err="1"/>
              <a:t>with</a:t>
            </a:r>
            <a:r>
              <a:rPr lang="fr-FR" dirty="0"/>
              <a:t> a maximum of 10,000 </a:t>
            </a:r>
            <a:r>
              <a:rPr lang="fr-FR" dirty="0" err="1"/>
              <a:t>seats</a:t>
            </a:r>
            <a:r>
              <a:rPr lang="fr-FR" dirty="0"/>
              <a:t>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r-FR" dirty="0"/>
              <a:t>30% of the </a:t>
            </a:r>
            <a:r>
              <a:rPr lang="fr-FR" dirty="0" err="1"/>
              <a:t>project’s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the </a:t>
            </a:r>
            <a:r>
              <a:rPr lang="fr-FR" dirty="0" err="1"/>
              <a:t>day</a:t>
            </a:r>
            <a:r>
              <a:rPr lang="fr-FR" dirty="0"/>
              <a:t> building </a:t>
            </a:r>
            <a:r>
              <a:rPr lang="fr-FR" dirty="0" err="1"/>
              <a:t>works</a:t>
            </a:r>
            <a:r>
              <a:rPr lang="fr-FR" dirty="0"/>
              <a:t> start (1 </a:t>
            </a:r>
            <a:r>
              <a:rPr lang="fr-FR" dirty="0" err="1"/>
              <a:t>jully</a:t>
            </a:r>
            <a:r>
              <a:rPr lang="fr-FR" dirty="0"/>
              <a:t> 2022). </a:t>
            </a:r>
            <a:r>
              <a:rPr lang="fr-FR" dirty="0" err="1"/>
              <a:t>Then</a:t>
            </a:r>
            <a:r>
              <a:rPr lang="fr-FR" dirty="0"/>
              <a:t> 10%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finished</a:t>
            </a:r>
            <a:r>
              <a:rPr lang="fr-FR" dirty="0"/>
              <a:t> (1 April 2024). The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in </a:t>
            </a:r>
            <a:r>
              <a:rPr lang="fr-FR" dirty="0" err="1"/>
              <a:t>equal</a:t>
            </a:r>
            <a:r>
              <a:rPr lang="fr-FR" dirty="0"/>
              <a:t>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payments</a:t>
            </a:r>
            <a:r>
              <a:rPr lang="fr-FR" dirty="0"/>
              <a:t>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28" name="Picture 4" descr="HD construction wallpapers | Peakpx">
            <a:extLst>
              <a:ext uri="{FF2B5EF4-FFF2-40B4-BE49-F238E27FC236}">
                <a16:creationId xmlns:a16="http://schemas.microsoft.com/office/drawing/2014/main" id="{995E028E-41EC-EE0B-F196-441BABEC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518" y="2556152"/>
            <a:ext cx="7395882" cy="4622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irates Stadium - Europe's most successful Football Stadium">
            <a:extLst>
              <a:ext uri="{FF2B5EF4-FFF2-40B4-BE49-F238E27FC236}">
                <a16:creationId xmlns:a16="http://schemas.microsoft.com/office/drawing/2014/main" id="{0F791AEF-FFCB-7338-70CF-0D57474B0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445" y="5902795"/>
            <a:ext cx="5639103" cy="3171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69529" y="3193619"/>
            <a:ext cx="2261440" cy="2367445"/>
            <a:chOff x="0" y="-38100"/>
            <a:chExt cx="812800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powerpoint template in 3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Click on the "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" button next to this presentation. Start editing your presentation. You may need to sign in to your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account.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"PowerPoint" in the search bar and click on the PowerPoint icon to download.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5703887"/>
            <a:ext cx="3002615" cy="173699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3788" y="5997696"/>
            <a:ext cx="2528899" cy="394178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69529" y="3299624"/>
            <a:ext cx="661243" cy="579967"/>
            <a:chOff x="0" y="0"/>
            <a:chExt cx="237662" cy="208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google slide template in 3 steps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69529" y="4240213"/>
            <a:ext cx="376042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"Google Drive" in the search bar and click on the Google Drive icon to add this design as a Google slide in your G Drive. It will ask you to link your Google account to Canva the first time.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63788" y="5997696"/>
            <a:ext cx="2527918" cy="394025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7075487"/>
            <a:ext cx="3066913" cy="171269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grpSp>
        <p:nvGrpSpPr>
          <p:cNvPr id="30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1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32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1587</Words>
  <Application>Microsoft Office PowerPoint</Application>
  <PresentationFormat>Custom</PresentationFormat>
  <Paragraphs>275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Noto Sans Bold</vt:lpstr>
      <vt:lpstr>Open Sans Bold</vt:lpstr>
      <vt:lpstr>Lato Bold</vt:lpstr>
      <vt:lpstr>Calibri</vt:lpstr>
      <vt:lpstr>Arial</vt:lpstr>
      <vt:lpstr>Noto Sans</vt:lpstr>
      <vt:lpstr>Open Sans Light</vt:lpstr>
      <vt:lpstr>Lato</vt:lpstr>
      <vt:lpstr>Open Sauce Bold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Simon MELIZA</cp:lastModifiedBy>
  <cp:revision>14</cp:revision>
  <dcterms:created xsi:type="dcterms:W3CDTF">2006-08-16T00:00:00Z</dcterms:created>
  <dcterms:modified xsi:type="dcterms:W3CDTF">2023-02-18T22:31:41Z</dcterms:modified>
  <dc:identifier>DAFHJBCCLSI</dc:identifier>
</cp:coreProperties>
</file>